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2" r:id="rId2"/>
    <p:sldId id="314" r:id="rId3"/>
    <p:sldId id="315" r:id="rId4"/>
    <p:sldId id="316" r:id="rId5"/>
    <p:sldId id="320" r:id="rId6"/>
    <p:sldId id="317" r:id="rId7"/>
    <p:sldId id="322" r:id="rId8"/>
    <p:sldId id="319" r:id="rId9"/>
    <p:sldId id="323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63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16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250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5237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798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54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390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068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2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68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49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44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2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50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13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64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579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C019CA3-EDB8-4C68-9983-098F0AC0EC09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E386D8B-83D6-4DC4-A72B-E7AD15068B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112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5983" y="3106375"/>
            <a:ext cx="9440034" cy="645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Chapter IV – Statistical Tests </a:t>
            </a:r>
          </a:p>
        </p:txBody>
      </p:sp>
    </p:spTree>
    <p:extLst>
      <p:ext uri="{BB962C8B-B14F-4D97-AF65-F5344CB8AC3E}">
        <p14:creationId xmlns:p14="http://schemas.microsoft.com/office/powerpoint/2010/main" val="385714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D95E7-AB88-412E-B90E-72CADA38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74" y="204159"/>
            <a:ext cx="10353762" cy="710241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1.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787" y="914400"/>
                <a:ext cx="11544426" cy="5555411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b="1" dirty="0"/>
                  <a:t>Objective :</a:t>
                </a:r>
                <a:r>
                  <a:rPr lang="en-US" dirty="0"/>
                  <a:t> </a:t>
                </a:r>
              </a:p>
              <a:p>
                <a:pPr marL="36900" indent="0" algn="just">
                  <a:buNone/>
                </a:pPr>
                <a:r>
                  <a:rPr lang="en-US" dirty="0"/>
                  <a:t>A statistical test is a </a:t>
                </a:r>
                <a:r>
                  <a:rPr lang="en-US" b="1" dirty="0"/>
                  <a:t>decision procedure between two hypotheses</a:t>
                </a:r>
                <a:r>
                  <a:rPr lang="en-US" dirty="0"/>
                  <a:t>. Starting from a data sample, a statistical test allows to reject or not to reject a main hypothesis, called the “null hypothesis”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). In case we reject the null hypothesis, the “alternative hypothesis”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is accepted. </a:t>
                </a:r>
              </a:p>
              <a:p>
                <a:pPr marL="36900" indent="0" algn="just">
                  <a:buNone/>
                </a:pPr>
                <a:r>
                  <a:rPr lang="en-US" dirty="0"/>
                  <a:t>Hence, </a:t>
                </a:r>
                <a:r>
                  <a:rPr lang="en-US" b="1" dirty="0"/>
                  <a:t>starting from calculations based on observed data, we make conclusions about the population</a:t>
                </a:r>
                <a:r>
                  <a:rPr lang="en-US" dirty="0"/>
                  <a:t>, all while considering the risk of making a mistake.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b="1" dirty="0"/>
                  <a:t>Example</a:t>
                </a:r>
                <a:r>
                  <a:rPr lang="en-US" dirty="0"/>
                  <a:t> : Test the effectiveness of a drug</a:t>
                </a:r>
              </a:p>
              <a:p>
                <a:pPr marL="714375" indent="-304800" algn="just">
                  <a:buFontTx/>
                  <a:buChar char="˗"/>
                </a:pPr>
                <a:r>
                  <a:rPr lang="en-US" dirty="0"/>
                  <a:t>We give patients a drug (or a placebo) and we look at the cure rates of the patients. </a:t>
                </a:r>
              </a:p>
              <a:p>
                <a:pPr marL="714375" indent="-304800" algn="just">
                  <a:buFontTx/>
                  <a:buChar char="˗"/>
                </a:pPr>
                <a:r>
                  <a:rPr lang="en-US" dirty="0"/>
                  <a:t>The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 is : "the drug is not effective" (it is dangerous to say that the drug is effective while it is not).</a:t>
                </a:r>
              </a:p>
              <a:p>
                <a:pPr marL="714375" indent="-304800" algn="just">
                  <a:buFontTx/>
                  <a:buChar char="˗"/>
                </a:pPr>
                <a:r>
                  <a:rPr lang="en-US" dirty="0"/>
                  <a:t>The 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"the drug is effective". </a:t>
                </a:r>
              </a:p>
              <a:p>
                <a:pPr marL="714375" indent="-304800" algn="just">
                  <a:buFontTx/>
                  <a:buChar char="˗"/>
                </a:pPr>
                <a:r>
                  <a:rPr lang="en-US" dirty="0"/>
                  <a:t>To test these hypotheses, we look at the observed cure rate which gives us a test statistic. The principle of the test is then </a:t>
                </a:r>
                <a:r>
                  <a:rPr lang="en-US" b="1" dirty="0"/>
                  <a:t>to decide the hypothesis under which the observation (sample) is the most likely</a:t>
                </a:r>
                <a:r>
                  <a:rPr lang="en-US" dirty="0"/>
                  <a:t>. If there is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then we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 The confidence level is then related to the risk level we accept to take in making a mistake.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787" y="914400"/>
                <a:ext cx="11544426" cy="555541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39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D95E7-AB88-412E-B90E-72CADA38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74" y="204159"/>
            <a:ext cx="10353762" cy="710241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2. Construction of statistical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787" y="914400"/>
                <a:ext cx="11544426" cy="5555411"/>
              </a:xfrm>
            </p:spPr>
            <p:txBody>
              <a:bodyPr>
                <a:normAutofit/>
              </a:bodyPr>
              <a:lstStyle/>
              <a:p>
                <a:pPr marL="36900" indent="0" algn="just">
                  <a:buNone/>
                </a:pPr>
                <a:r>
                  <a:rPr lang="en-US" b="1" dirty="0"/>
                  <a:t>2.1. Formalization :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fr-FR" dirty="0"/>
                  <a:t>In our statistical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"/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we consider two disjointed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whose union is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369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dirty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fr-FR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dirty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dirty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dirty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dirty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  <a:p>
                <a:pPr marL="357188" indent="0" algn="just">
                  <a:buNone/>
                </a:pPr>
                <a:r>
                  <a:rPr lang="en-US" dirty="0"/>
                  <a:t>In view of the observation X (i.e. the sample) of unknown law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, we want to decide whether or not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otherwise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 We define respectively :</a:t>
                </a:r>
              </a:p>
              <a:p>
                <a:pPr marL="734288" lvl="1" indent="-342900" algn="just">
                  <a:buFontTx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u="sng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u="sng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u="sng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u="sng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u="sng" dirty="0"/>
                  <a:t>: The “null hypothesis” where </a:t>
                </a:r>
                <a14:m>
                  <m:oMath xmlns:m="http://schemas.openxmlformats.org/officeDocument/2006/math">
                    <m:r>
                      <a:rPr lang="fr-FR" i="1" u="sng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i="1" u="sng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u="sng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u="sng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u="sng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FR" i="1" u="sng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u="sng" dirty="0"/>
              </a:p>
              <a:p>
                <a:pPr marL="734288" lvl="1" indent="-342900" algn="just">
                  <a:buFontTx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u="sng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u="sng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u="sng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u="sng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u="sng" dirty="0"/>
                  <a:t>: The “alternative hypothesis” where </a:t>
                </a:r>
                <a14:m>
                  <m:oMath xmlns:m="http://schemas.openxmlformats.org/officeDocument/2006/math">
                    <m:r>
                      <a:rPr lang="fr-FR" i="1" u="sng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i="1" u="sng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u="sng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u="sng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u="sng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FR" b="0" i="1" u="sng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u="sng" dirty="0"/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b="1" dirty="0"/>
                  <a:t>Definition 2.1. </a:t>
                </a:r>
              </a:p>
              <a:p>
                <a:pPr marL="14288" indent="0" algn="just">
                  <a:buNone/>
                </a:pPr>
                <a:r>
                  <a:rPr lang="en-US" dirty="0"/>
                  <a:t>We call “test of the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against the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” any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values in {0,1},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can depend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734288" lvl="1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when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</a:t>
                </a:r>
                <a:r>
                  <a:rPr lang="en-US" b="1" dirty="0"/>
                  <a:t>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734288" lvl="1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and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will be formalized depending on the problem addressed by the test</a:t>
                </a:r>
              </a:p>
              <a:p>
                <a:pPr marL="14288" indent="0" algn="just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787" y="914400"/>
                <a:ext cx="11544426" cy="555541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00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D95E7-AB88-412E-B90E-72CADA38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74" y="204159"/>
            <a:ext cx="10353762" cy="710241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2. Construction of statistical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787" y="914400"/>
                <a:ext cx="11544426" cy="5555411"/>
              </a:xfrm>
            </p:spPr>
            <p:txBody>
              <a:bodyPr>
                <a:normAutofit/>
              </a:bodyPr>
              <a:lstStyle/>
              <a:p>
                <a:pPr marL="14288" indent="0" algn="just">
                  <a:buNone/>
                </a:pPr>
                <a:r>
                  <a:rPr lang="en-US" b="1" dirty="0"/>
                  <a:t>2.2. Choice of hypotheses (continued):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fr-FR" dirty="0"/>
                  <a:t>By constructuion,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is the privileged hypothesis</a:t>
                </a:r>
                <a:r>
                  <a:rPr lang="en-US" dirty="0"/>
                  <a:t> ; it is the hypothesis that we keep if the result of the test is not clear. That is, we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unless data bring evidence to reject it.</a:t>
                </a:r>
              </a:p>
              <a:p>
                <a:pPr marL="14288" indent="0" algn="just">
                  <a:buNone/>
                </a:pPr>
                <a:r>
                  <a:rPr lang="en-US" dirty="0"/>
                  <a:t>In summary the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: 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The hypothesis that it is</a:t>
                </a:r>
                <a:r>
                  <a:rPr lang="en-US" b="1" dirty="0"/>
                  <a:t> the most important not to reject wrongly</a:t>
                </a:r>
                <a:r>
                  <a:rPr lang="en-US" dirty="0"/>
                  <a:t>.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The hypothesis which is </a:t>
                </a:r>
                <a:r>
                  <a:rPr lang="en-US" b="1" dirty="0"/>
                  <a:t>admitted to be true unless data bring evidence to reject it,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represents the counter-hypothesis. If the test leads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at a given risk level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being wrong.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The hypothesis that </a:t>
                </a:r>
                <a:r>
                  <a:rPr lang="en-US" b="1" dirty="0"/>
                  <a:t>makes it possible to make the test </a:t>
                </a:r>
                <a:r>
                  <a:rPr lang="en-US" dirty="0"/>
                  <a:t>(the only hypothesis that is easy to formulate, allowing the calculation of the law of a random variable on which the test is based).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787" y="914400"/>
                <a:ext cx="11544426" cy="555541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88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D95E7-AB88-412E-B90E-72CADA38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74" y="204159"/>
            <a:ext cx="10353762" cy="710241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3. Characteristics of a test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787" y="914400"/>
                <a:ext cx="11544426" cy="5739441"/>
              </a:xfrm>
            </p:spPr>
            <p:txBody>
              <a:bodyPr>
                <a:normAutofit/>
              </a:bodyPr>
              <a:lstStyle/>
              <a:p>
                <a:pPr marL="14288" indent="0" algn="just">
                  <a:buNone/>
                </a:pPr>
                <a:r>
                  <a:rPr lang="en-US" b="1" dirty="0"/>
                  <a:t>3.1. Error of first and second kind : 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The decision of the test is then the rejection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dirty="0"/>
                  <a:t> is the rejection zone) or to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This decision is random. Two mistakes (or risks) can be made when testing hypotheses.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b="1" dirty="0"/>
                  <a:t>Definition 3.1 </a:t>
                </a:r>
                <a:r>
                  <a:rPr lang="en-US" dirty="0"/>
                  <a:t>The risks of first and second kind of the test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are respectively defined as the functions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: 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4288" indent="0" algn="just">
                  <a:buNone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</a:rPr>
                  <a:t>In practice, there are four possible outcomes for the test, listed in the table below :</a:t>
                </a:r>
              </a:p>
              <a:p>
                <a:pPr marL="14288" indent="0" algn="just">
                  <a:buNone/>
                </a:pPr>
                <a:endParaRPr lang="en-US" dirty="0"/>
              </a:p>
              <a:p>
                <a:pPr marL="14288" indent="0">
                  <a:buNone/>
                </a:pPr>
                <a:endParaRPr lang="en-US" dirty="0"/>
              </a:p>
              <a:p>
                <a:pPr marL="14288" indent="0">
                  <a:buNone/>
                </a:pPr>
                <a:endParaRPr lang="en-US" dirty="0"/>
              </a:p>
              <a:p>
                <a:pPr marL="734288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1</a:t>
                </a:r>
                <a:r>
                  <a:rPr lang="en-US" b="1" baseline="30000" dirty="0">
                    <a:solidFill>
                      <a:schemeClr val="tx1"/>
                    </a:solidFill>
                  </a:rPr>
                  <a:t>st</a:t>
                </a:r>
                <a:r>
                  <a:rPr lang="en-US" b="1" dirty="0">
                    <a:solidFill>
                      <a:schemeClr val="tx1"/>
                    </a:solidFill>
                  </a:rPr>
                  <a:t> kind risk </a:t>
                </a:r>
                <a:r>
                  <a:rPr lang="en-US" dirty="0"/>
                  <a:t>: </a:t>
                </a:r>
                <a:r>
                  <a:rPr lang="en-US" b="1" dirty="0"/>
                  <a:t>risk of 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wrongly</a:t>
                </a:r>
                <a:r>
                  <a:rPr lang="en-US" dirty="0"/>
                  <a:t>. e.g. the drug is considered effective while it is not; </a:t>
                </a:r>
              </a:p>
              <a:p>
                <a:pPr marL="734288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2</a:t>
                </a:r>
                <a:r>
                  <a:rPr lang="en-US" b="1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b="1" dirty="0">
                    <a:solidFill>
                      <a:schemeClr val="tx1"/>
                    </a:solidFill>
                  </a:rPr>
                  <a:t> kind risk</a:t>
                </a:r>
                <a:r>
                  <a:rPr lang="en-US" dirty="0"/>
                  <a:t> : </a:t>
                </a:r>
                <a:r>
                  <a:rPr lang="en-US" b="1" dirty="0"/>
                  <a:t>we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wrongly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should have been rejected) : e.g. the drug is considered ineffective while it is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787" y="914400"/>
                <a:ext cx="11544426" cy="57394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0B1D12D1-0AC6-4865-A7DE-8129AA60FE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3911371"/>
                  </p:ext>
                </p:extLst>
              </p:nvPr>
            </p:nvGraphicFramePr>
            <p:xfrm>
              <a:off x="1910702" y="3039769"/>
              <a:ext cx="8128000" cy="6523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201337035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3386600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  </m:t>
                                </m:r>
                                <m:sSub>
                                  <m:sSubPr>
                                    <m:ctrlPr>
                                      <a:rPr lang="fr-FR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fr-FR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⟶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oMath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ℙ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  <m:r>
                                      <a:rPr lang="fr-F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  </m:t>
                                </m:r>
                                <m:sSub>
                                  <m:sSubPr>
                                    <m:ctrlPr>
                                      <a:rPr lang="fr-FR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fr-F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⟶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oMath>
                              <m:oMath xmlns:m="http://schemas.openxmlformats.org/officeDocument/2006/math"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ℙ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  <m:r>
                                      <a:rPr lang="fr-FR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fr-F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8938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0B1D12D1-0AC6-4865-A7DE-8129AA60FE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3911371"/>
                  </p:ext>
                </p:extLst>
              </p:nvPr>
            </p:nvGraphicFramePr>
            <p:xfrm>
              <a:off x="1910702" y="3039769"/>
              <a:ext cx="8128000" cy="6523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201337035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338660069"/>
                        </a:ext>
                      </a:extLst>
                    </a:gridCol>
                  </a:tblGrid>
                  <a:tr h="65233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00000" b="-4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b="-46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8938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64366CF6-CE49-4140-BB90-E5B7C2585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128778"/>
                  </p:ext>
                </p:extLst>
              </p:nvPr>
            </p:nvGraphicFramePr>
            <p:xfrm>
              <a:off x="821094" y="4274630"/>
              <a:ext cx="10123713" cy="114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74571">
                      <a:extLst>
                        <a:ext uri="{9D8B030D-6E8A-4147-A177-3AD203B41FA5}">
                          <a16:colId xmlns:a16="http://schemas.microsoft.com/office/drawing/2014/main" val="3662416339"/>
                        </a:ext>
                      </a:extLst>
                    </a:gridCol>
                    <a:gridCol w="3374571">
                      <a:extLst>
                        <a:ext uri="{9D8B030D-6E8A-4147-A177-3AD203B41FA5}">
                          <a16:colId xmlns:a16="http://schemas.microsoft.com/office/drawing/2014/main" val="739957049"/>
                        </a:ext>
                      </a:extLst>
                    </a:gridCol>
                    <a:gridCol w="3374571">
                      <a:extLst>
                        <a:ext uri="{9D8B030D-6E8A-4147-A177-3AD203B41FA5}">
                          <a16:colId xmlns:a16="http://schemas.microsoft.com/office/drawing/2014/main" val="16874434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Reality\</a:t>
                          </a:r>
                          <a:r>
                            <a:rPr lang="fr-FR" dirty="0" err="1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fr-FR" sz="2000" b="0" i="1" u="none" strike="noStrike" kern="1200" cap="none" spc="0" normalizeH="0" baseline="0" noProof="0" dirty="0" smtClean="0">
                                        <a:ln>
                                          <a:solidFill>
                                            <a:prstClr val="white">
                                              <a:lumMod val="75000"/>
                                              <a:lumOff val="25000"/>
                                              <a:alpha val="1000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12123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prstClr val="white">
                                              <a:alpha val="30000"/>
                                            </a:prst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solidFill>
                                            <a:prstClr val="white">
                                              <a:lumMod val="75000"/>
                                              <a:lumOff val="25000"/>
                                              <a:alpha val="1000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12123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prstClr val="white">
                                              <a:alpha val="30000"/>
                                            </a:prst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kumimoji="0" lang="fr-FR" sz="2000" b="0" i="1" u="none" strike="noStrike" kern="1200" cap="none" spc="0" normalizeH="0" baseline="0" noProof="0" dirty="0" smtClean="0">
                                        <a:ln>
                                          <a:solidFill>
                                            <a:prstClr val="white">
                                              <a:lumMod val="75000"/>
                                              <a:lumOff val="25000"/>
                                              <a:alpha val="1000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12123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prstClr val="white">
                                              <a:alpha val="30000"/>
                                            </a:prst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616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>
                              <a:solidFill>
                                <a:schemeClr val="tx1"/>
                              </a:solidFill>
                            </a:rPr>
                            <a:t>Correct decision : </a:t>
                          </a:r>
                          <a14:m>
                            <m:oMath xmlns:m="http://schemas.openxmlformats.org/officeDocument/2006/math">
                              <m:r>
                                <a:rPr lang="en-US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𝑃𝑟𝑜𝑏</m:t>
                              </m:r>
                              <m:r>
                                <a:rPr lang="en-US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&gt;1−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noProof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b="1" baseline="30000" noProof="0" dirty="0">
                              <a:solidFill>
                                <a:schemeClr val="tx1"/>
                              </a:solidFill>
                            </a:rPr>
                            <a:t>st</a:t>
                          </a:r>
                          <a:r>
                            <a:rPr lang="en-US" b="1" noProof="0" dirty="0">
                              <a:solidFill>
                                <a:schemeClr val="tx1"/>
                              </a:solidFill>
                            </a:rPr>
                            <a:t> kind risk </a:t>
                          </a:r>
                          <a14:m>
                            <m:oMath xmlns:m="http://schemas.openxmlformats.org/officeDocument/2006/math">
                              <m:r>
                                <a:rPr lang="en-US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𝑃𝑟𝑜𝑏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0649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noProof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b="1" baseline="30000" noProof="0" dirty="0">
                              <a:solidFill>
                                <a:schemeClr val="tx1"/>
                              </a:solidFill>
                            </a:rPr>
                            <a:t>nd</a:t>
                          </a:r>
                          <a:r>
                            <a:rPr lang="en-US" b="1" noProof="0" dirty="0">
                              <a:solidFill>
                                <a:schemeClr val="tx1"/>
                              </a:solidFill>
                            </a:rPr>
                            <a:t> kind risk </a:t>
                          </a:r>
                          <a14:m>
                            <m:oMath xmlns:m="http://schemas.openxmlformats.org/officeDocument/2006/math">
                              <m:r>
                                <a:rPr lang="en-US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𝑃𝑟𝑜𝑏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acc>
                                <m:accPr>
                                  <m:chr m:val="̃"/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oMath>
                          </a14:m>
                          <a:endParaRPr lang="en-US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noProof="0" dirty="0">
                              <a:solidFill>
                                <a:schemeClr val="tx1"/>
                              </a:solidFill>
                            </a:rPr>
                            <a:t>Correct decision : </a:t>
                          </a:r>
                          <a14:m>
                            <m:oMath xmlns:m="http://schemas.openxmlformats.org/officeDocument/2006/math">
                              <m:r>
                                <a:rPr lang="en-US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𝑃𝑟𝑜𝑏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 </m:t>
                              </m:r>
                              <m:r>
                                <a:rPr lang="en-US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̃"/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oMath>
                          </a14:m>
                          <a:endParaRPr lang="en-US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8833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64366CF6-CE49-4140-BB90-E5B7C2585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128778"/>
                  </p:ext>
                </p:extLst>
              </p:nvPr>
            </p:nvGraphicFramePr>
            <p:xfrm>
              <a:off x="821094" y="4274630"/>
              <a:ext cx="10123713" cy="114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74571">
                      <a:extLst>
                        <a:ext uri="{9D8B030D-6E8A-4147-A177-3AD203B41FA5}">
                          <a16:colId xmlns:a16="http://schemas.microsoft.com/office/drawing/2014/main" val="3662416339"/>
                        </a:ext>
                      </a:extLst>
                    </a:gridCol>
                    <a:gridCol w="3374571">
                      <a:extLst>
                        <a:ext uri="{9D8B030D-6E8A-4147-A177-3AD203B41FA5}">
                          <a16:colId xmlns:a16="http://schemas.microsoft.com/office/drawing/2014/main" val="739957049"/>
                        </a:ext>
                      </a:extLst>
                    </a:gridCol>
                    <a:gridCol w="3374571">
                      <a:extLst>
                        <a:ext uri="{9D8B030D-6E8A-4147-A177-3AD203B41FA5}">
                          <a16:colId xmlns:a16="http://schemas.microsoft.com/office/drawing/2014/main" val="168744342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Reality\</a:t>
                          </a:r>
                          <a:r>
                            <a:rPr lang="fr-FR" dirty="0" err="1">
                              <a:solidFill>
                                <a:schemeClr val="tx1"/>
                              </a:solidFill>
                            </a:rPr>
                            <a:t>Decision</a:t>
                          </a: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7692" r="-100181" b="-2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7692" r="-181" b="-21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616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12903" r="-200181" b="-1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12903" r="-100181" b="-1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12903" r="-181" b="-1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0649441"/>
                      </a:ext>
                    </a:extLst>
                  </a:tr>
                  <a:tr h="37801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12903" r="-20018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12903" r="-10018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212903" r="-18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8833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147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D95E7-AB88-412E-B90E-72CADA38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74" y="204159"/>
            <a:ext cx="10353762" cy="710241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3. Characteristics of a test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787" y="914400"/>
                <a:ext cx="11544426" cy="5739441"/>
              </a:xfrm>
            </p:spPr>
            <p:txBody>
              <a:bodyPr>
                <a:normAutofit fontScale="92500" lnSpcReduction="10000"/>
              </a:bodyPr>
              <a:lstStyle/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b="1" dirty="0"/>
                  <a:t>3.2. </a:t>
                </a:r>
                <a:r>
                  <a:rPr lang="en-US" b="1" dirty="0">
                    <a:solidFill>
                      <a:schemeClr val="tx1"/>
                    </a:solidFill>
                  </a:rPr>
                  <a:t>Testing strategy</a:t>
                </a:r>
                <a:r>
                  <a:rPr lang="en-US" b="1" dirty="0"/>
                  <a:t> : 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In practice, the strategy consists of </a:t>
                </a:r>
                <a:r>
                  <a:rPr lang="en-US" b="1" dirty="0"/>
                  <a:t>setting the test level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. 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The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privileged: we want above all to </a:t>
                </a:r>
                <a:r>
                  <a:rPr lang="en-US" b="1" dirty="0"/>
                  <a:t>control the risk of 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wrongly</a:t>
                </a:r>
                <a:r>
                  <a:rPr lang="en-US" dirty="0"/>
                  <a:t>. That is, if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dirty="0"/>
                  <a:t>, there are 5 chances out of 100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true, the sample does not give a value included in the zone of acceptance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(conversely 95 chances out of 100 to give a value in the acceptance zone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In this case, </a:t>
                </a:r>
                <a:r>
                  <a:rPr lang="en-US" b="1" dirty="0"/>
                  <a:t>we are ready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wrongly with an unlikely eventuality only 5%</a:t>
                </a:r>
                <a:r>
                  <a:rPr lang="en-US" dirty="0"/>
                  <a:t>.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Once the 1</a:t>
                </a:r>
                <a:r>
                  <a:rPr lang="en-US" baseline="30000" dirty="0"/>
                  <a:t>st</a:t>
                </a:r>
                <a:r>
                  <a:rPr lang="en-US" dirty="0"/>
                  <a:t> kind risk is controlled by, we will seek to minimize the 2</a:t>
                </a:r>
                <a:r>
                  <a:rPr lang="en-US" baseline="30000" dirty="0"/>
                  <a:t>nd</a:t>
                </a:r>
                <a:r>
                  <a:rPr lang="en-US" dirty="0"/>
                  <a:t> kind risk (in order to have the best possible test) : once we have checked the risk of rejecting H0 wrongly, we will try to minimize the risk of keeping it wrongly.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b="1" dirty="0"/>
                  <a:t>3.3. </a:t>
                </a:r>
                <a:r>
                  <a:rPr lang="en-US" b="1" dirty="0">
                    <a:solidFill>
                      <a:schemeClr val="tx1"/>
                    </a:solidFill>
                  </a:rPr>
                  <a:t>Test steps</a:t>
                </a:r>
                <a:r>
                  <a:rPr lang="en-US" b="1" dirty="0"/>
                  <a:t> : </a:t>
                </a:r>
              </a:p>
              <a:p>
                <a:pPr marL="734288" lvl="1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We have 2 hypotheses to test: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(null)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(alternative).</a:t>
                </a:r>
              </a:p>
              <a:p>
                <a:pPr marL="734288" lvl="1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We  select a test statistic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which we know the exact law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the trend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(depends on the test problem)</a:t>
                </a:r>
              </a:p>
              <a:p>
                <a:pPr marL="734288" lvl="1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We set a significance level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734288" lvl="1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We determine a region of rejection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dirty="0"/>
                  <a:t> in which is located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a probability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734288" lvl="1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If the statistic observed on data is within the rejection zone,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 Otherwise, we can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as we can not prove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false.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787" y="914400"/>
                <a:ext cx="11544426" cy="57394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01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D95E7-AB88-412E-B90E-72CADA38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74" y="204159"/>
            <a:ext cx="10353762" cy="710241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4. p-value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787" y="914400"/>
                <a:ext cx="11544426" cy="5555411"/>
              </a:xfrm>
            </p:spPr>
            <p:txBody>
              <a:bodyPr>
                <a:normAutofit/>
              </a:bodyPr>
              <a:lstStyle/>
              <a:p>
                <a:pPr marL="14288" indent="0" algn="just">
                  <a:buNone/>
                </a:pPr>
                <a:r>
                  <a:rPr lang="en-US" dirty="0"/>
                  <a:t>It is possible to adopt </a:t>
                </a:r>
                <a:r>
                  <a:rPr lang="en-US" b="1" dirty="0"/>
                  <a:t>another point of view</a:t>
                </a:r>
                <a:r>
                  <a:rPr lang="en-US" dirty="0"/>
                  <a:t> than the one developed previously for the construction of a test. The view adopted </a:t>
                </a:r>
                <a:r>
                  <a:rPr lang="en-US" b="1" dirty="0"/>
                  <a:t>previously</a:t>
                </a:r>
                <a:r>
                  <a:rPr lang="en-US" dirty="0"/>
                  <a:t> is simple but </a:t>
                </a:r>
                <a:r>
                  <a:rPr lang="en-US" b="1" dirty="0"/>
                  <a:t>not very informative </a:t>
                </a:r>
                <a:r>
                  <a:rPr lang="en-US" dirty="0"/>
                  <a:t>because the conclusion of the test is binary with acceptance or rejection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We could seek to </a:t>
                </a:r>
                <a:r>
                  <a:rPr lang="en-US" b="1" dirty="0"/>
                  <a:t>quantify the probability of rejection or acceptance</a:t>
                </a:r>
                <a:r>
                  <a:rPr lang="en-US" dirty="0"/>
                  <a:t> of the hypothesis and to know the </a:t>
                </a:r>
                <a:r>
                  <a:rPr lang="en-US" b="1" dirty="0"/>
                  <a:t>smallest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 leading to a rejection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. This value is called the p-value. The p-value quantifies the credibility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 view of the data. It is the p-value that statistical software return.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b="1" dirty="0"/>
                  <a:t>Definition</a:t>
                </a:r>
                <a:r>
                  <a:rPr lang="en-US" dirty="0"/>
                  <a:t> : Suppose we have a test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each of level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dirty="0"/>
                      <m:t>[0</m:t>
                    </m:r>
                    <m:r>
                      <m:rPr>
                        <m:nor/>
                      </m:rPr>
                      <a:rPr lang="fr-FR" b="0" i="0" dirty="0" smtClean="0"/>
                      <m:t>,</m:t>
                    </m:r>
                    <m:r>
                      <m:rPr>
                        <m:nor/>
                      </m:rPr>
                      <a:rPr lang="en-US" dirty="0"/>
                      <m:t>1]</m:t>
                    </m:r>
                  </m:oMath>
                </a14:m>
                <a:r>
                  <a:rPr lang="en-US" dirty="0"/>
                  <a:t>. The p-value is defined by :</a:t>
                </a:r>
              </a:p>
              <a:p>
                <a:pPr marL="14288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inf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</m:t>
                          </m:r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FR" i="1" dirty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/>
              </a:p>
              <a:p>
                <a:pPr marL="14288" indent="0" algn="just">
                  <a:buNone/>
                </a:pPr>
                <a:r>
                  <a:rPr lang="en-US" dirty="0"/>
                  <a:t>	It is also the probability that the test statistic exceeds the observed value on the data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The p-value makes it possible to quantify the credibility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 view of the observations. </a:t>
                </a:r>
                <a:r>
                  <a:rPr lang="en-US" b="1" dirty="0"/>
                  <a:t>The smaller the p-value, the less likely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is, and the lower the risk of 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  <a:r>
                  <a:rPr lang="en-US" dirty="0"/>
                  <a:t> The following </a:t>
                </a:r>
                <a:r>
                  <a:rPr lang="en-US" b="1" dirty="0"/>
                  <a:t>significance table</a:t>
                </a:r>
                <a:r>
                  <a:rPr lang="en-US" dirty="0"/>
                  <a:t> can be used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787" y="914400"/>
                <a:ext cx="11544426" cy="555541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331C3AD3-5D3E-46EF-9E25-BE89B6A4D6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805993"/>
                  </p:ext>
                </p:extLst>
              </p:nvPr>
            </p:nvGraphicFramePr>
            <p:xfrm>
              <a:off x="3483429" y="4998720"/>
              <a:ext cx="4772298" cy="17629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4697">
                      <a:extLst>
                        <a:ext uri="{9D8B030D-6E8A-4147-A177-3AD203B41FA5}">
                          <a16:colId xmlns:a16="http://schemas.microsoft.com/office/drawing/2014/main" val="3662416339"/>
                        </a:ext>
                      </a:extLst>
                    </a:gridCol>
                    <a:gridCol w="3657601">
                      <a:extLst>
                        <a:ext uri="{9D8B030D-6E8A-4147-A177-3AD203B41FA5}">
                          <a16:colId xmlns:a16="http://schemas.microsoft.com/office/drawing/2014/main" val="739957049"/>
                        </a:ext>
                      </a:extLst>
                    </a:gridCol>
                  </a:tblGrid>
                  <a:tr h="276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dirty="0">
                              <a:solidFill>
                                <a:schemeClr val="tx1"/>
                              </a:solidFill>
                            </a:rPr>
                            <a:t>p-value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dirty="0">
                              <a:solidFill>
                                <a:schemeClr val="tx1"/>
                              </a:solidFill>
                            </a:rPr>
                            <a:t>Test </a:t>
                          </a:r>
                          <a:r>
                            <a:rPr lang="fr-FR" sz="1600" dirty="0" err="1">
                              <a:solidFill>
                                <a:schemeClr val="tx1"/>
                              </a:solidFill>
                            </a:rPr>
                            <a:t>interpretation</a:t>
                          </a:r>
                          <a:r>
                            <a:rPr lang="fr-FR" sz="16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616121"/>
                      </a:ext>
                    </a:extLst>
                  </a:tr>
                  <a:tr h="2768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fr-FR" sz="1400" b="0" i="0" u="none" strike="noStrike" kern="1200" baseline="0" smtClean="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&lt; 0.01</m:t>
                                </m:r>
                              </m:oMath>
                            </m:oMathPara>
                          </a14:m>
                          <a:endParaRPr lang="fr-FR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>
                              <a:solidFill>
                                <a:schemeClr val="tx1"/>
                              </a:solidFill>
                            </a:rPr>
                            <a:t>Very strong contradiction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lang="en-US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0649441"/>
                      </a:ext>
                    </a:extLst>
                  </a:tr>
                  <a:tr h="285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</a:rPr>
                                  <m:t>0.01 − 0.05</m:t>
                                </m:r>
                              </m:oMath>
                            </m:oMathPara>
                          </a14:m>
                          <a:endParaRPr lang="fr-FR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>
                              <a:solidFill>
                                <a:schemeClr val="tx1"/>
                              </a:solidFill>
                            </a:rPr>
                            <a:t>Strong contradiction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lang="en-US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883310"/>
                      </a:ext>
                    </a:extLst>
                  </a:tr>
                  <a:tr h="276860">
                    <a:tc>
                      <a:txBody>
                        <a:bodyPr/>
                        <a:lstStyle/>
                        <a:p>
                          <a:r>
                            <a:rPr lang="fr-FR" sz="1400" dirty="0">
                              <a:solidFill>
                                <a:schemeClr val="tx1"/>
                              </a:solidFill>
                            </a:rPr>
                            <a:t>  0.05 - 0.10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>
                              <a:solidFill>
                                <a:schemeClr val="tx1"/>
                              </a:solidFill>
                            </a:rPr>
                            <a:t>Small contradiction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lang="en-US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326707"/>
                      </a:ext>
                    </a:extLst>
                  </a:tr>
                  <a:tr h="2768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</a:rPr>
                                  <m:t>&gt;0. 10</m:t>
                                </m:r>
                              </m:oMath>
                            </m:oMathPara>
                          </a14:m>
                          <a:endParaRPr lang="fr-FR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>
                              <a:solidFill>
                                <a:schemeClr val="tx1"/>
                              </a:solidFill>
                            </a:rPr>
                            <a:t>Very small or no strong contradiction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lang="en-US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1760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331C3AD3-5D3E-46EF-9E25-BE89B6A4D6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805993"/>
                  </p:ext>
                </p:extLst>
              </p:nvPr>
            </p:nvGraphicFramePr>
            <p:xfrm>
              <a:off x="3483429" y="4998720"/>
              <a:ext cx="4772298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4697">
                      <a:extLst>
                        <a:ext uri="{9D8B030D-6E8A-4147-A177-3AD203B41FA5}">
                          <a16:colId xmlns:a16="http://schemas.microsoft.com/office/drawing/2014/main" val="3662416339"/>
                        </a:ext>
                      </a:extLst>
                    </a:gridCol>
                    <a:gridCol w="3657601">
                      <a:extLst>
                        <a:ext uri="{9D8B030D-6E8A-4147-A177-3AD203B41FA5}">
                          <a16:colId xmlns:a16="http://schemas.microsoft.com/office/drawing/2014/main" val="739957049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dirty="0">
                              <a:solidFill>
                                <a:schemeClr val="tx1"/>
                              </a:solidFill>
                            </a:rPr>
                            <a:t>p-value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dirty="0">
                              <a:solidFill>
                                <a:schemeClr val="tx1"/>
                              </a:solidFill>
                            </a:rPr>
                            <a:t>Test </a:t>
                          </a:r>
                          <a:r>
                            <a:rPr lang="fr-FR" sz="1600" dirty="0" err="1">
                              <a:solidFill>
                                <a:schemeClr val="tx1"/>
                              </a:solidFill>
                            </a:rPr>
                            <a:t>interpretation</a:t>
                          </a:r>
                          <a:r>
                            <a:rPr lang="fr-FR" sz="16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61612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16000" r="-329508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449" t="-116000" r="-333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06494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16000" r="-32950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449" t="-216000" r="-333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88331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/>
                          <a:r>
                            <a:rPr lang="fr-FR" sz="1400" dirty="0">
                              <a:solidFill>
                                <a:schemeClr val="tx1"/>
                              </a:solidFill>
                            </a:rPr>
                            <a:t>  0.05 - 0.10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449" t="-316000" r="-333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3267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16000" r="-329508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449" t="-416000" r="-333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17604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6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93D95E7-AB88-412E-B90E-72CADA38B0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2474" y="204159"/>
                <a:ext cx="10353762" cy="710241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dirty="0">
                    <a:solidFill>
                      <a:schemeClr val="tx1"/>
                    </a:solidFill>
                  </a:rPr>
                  <a:t>5. Application : </a:t>
                </a:r>
                <a:r>
                  <a:rPr lang="en-US" sz="2800" dirty="0"/>
                  <a:t>chi-squared </a:t>
                </a:r>
                <a14:m>
                  <m:oMath xmlns:m="http://schemas.openxmlformats.org/officeDocument/2006/math">
                    <m:r>
                      <a:rPr lang="fr-FR" sz="2800" b="0" i="0" dirty="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fr-FR" sz="2800" b="0" i="1" dirty="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800" i="1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r>
                          <a:rPr lang="fr-FR" sz="2800" b="0" i="1" dirty="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fr-FR" sz="2800" b="0" i="1" dirty="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800" dirty="0"/>
                  <a:t> independence test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93D95E7-AB88-412E-B90E-72CADA38B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2474" y="204159"/>
                <a:ext cx="10353762" cy="7102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787" y="914400"/>
                <a:ext cx="11544426" cy="5555411"/>
              </a:xfrm>
            </p:spPr>
            <p:txBody>
              <a:bodyPr>
                <a:normAutofit/>
              </a:bodyPr>
              <a:lstStyle/>
              <a:p>
                <a:pPr marL="14288" indent="0" algn="just">
                  <a:buNone/>
                </a:pPr>
                <a:r>
                  <a:rPr lang="en-US" b="1" dirty="0"/>
                  <a:t>  5.1. Theoretic independence : </a:t>
                </a:r>
              </a:p>
              <a:p>
                <a:pPr marL="14288" indent="0" algn="just">
                  <a:buNone/>
                </a:pPr>
                <a:r>
                  <a:rPr lang="en-US" dirty="0"/>
                  <a:t>Two events A and B are said to be independent if :</a:t>
                </a:r>
              </a:p>
              <a:p>
                <a:pPr marL="14288" indent="0" algn="just">
                  <a:buNone/>
                </a:pPr>
                <a:endParaRPr lang="en-US" dirty="0"/>
              </a:p>
              <a:p>
                <a:pPr marL="14288" indent="0" algn="just">
                  <a:buNone/>
                </a:pPr>
                <a:r>
                  <a:rPr lang="en-US" dirty="0"/>
                  <a:t>This means that the realization of one event doesn’t affect the other event </a:t>
                </a:r>
              </a:p>
              <a:p>
                <a:pPr marL="14288" indent="0" algn="just">
                  <a:buNone/>
                </a:pPr>
                <a:r>
                  <a:rPr lang="en-US" b="1" dirty="0"/>
                  <a:t> 5.2. chi-squared independence test :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fr-F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 1 </a:t>
                </a:r>
                <a:r>
                  <a:rPr lang="fr-F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fr-FR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: absence of </a:t>
                </a:r>
                <a:r>
                  <a:rPr lang="fr-F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significant</a:t>
                </a:r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link</a:t>
                </a:r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between</a:t>
                </a:r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two</a:t>
                </a:r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events</a:t>
                </a:r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fr-FR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fr-FR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: Existence of a </a:t>
                </a:r>
                <a:r>
                  <a:rPr lang="fr-F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significant</a:t>
                </a:r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link</a:t>
                </a:r>
                <a:endParaRPr lang="fr-F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dk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Step 2 : Chi-square table gives the values of chi-square that depend on the degree of freedom (df =</a:t>
                </a:r>
                <a:r>
                  <a:rPr lang="fr-FR" dirty="0">
                    <a:solidFill>
                      <a:schemeClr val="dk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(n-1) *(c-1)</a:t>
                </a:r>
                <a:r>
                  <a:rPr lang="en-US" dirty="0">
                    <a:solidFill>
                      <a:schemeClr val="dk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and the threshold of significance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endParaRPr lang="fr-FR" b="0" dirty="0">
                  <a:solidFill>
                    <a:schemeClr val="dk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dk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Compute</a:t>
                </a:r>
                <a:r>
                  <a:rPr lang="fr-FR" dirty="0">
                    <a:solidFill>
                      <a:schemeClr val="dk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solidFill>
                      <a:schemeClr val="dk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empirical</a:t>
                </a:r>
                <a:r>
                  <a:rPr lang="fr-FR" dirty="0">
                    <a:solidFill>
                      <a:schemeClr val="dk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Khi² </a:t>
                </a:r>
                <a:r>
                  <a:rPr lang="fr-FR" dirty="0" err="1">
                    <a:solidFill>
                      <a:schemeClr val="dk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statistic</a:t>
                </a:r>
                <a:r>
                  <a:rPr lang="fr-FR" dirty="0">
                    <a:solidFill>
                      <a:schemeClr val="dk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:  </a:t>
                </a:r>
                <a14:m>
                  <m:oMath xmlns:m="http://schemas.openxmlformats.org/officeDocument/2006/math">
                    <m:r>
                      <a:rPr lang="el-GR" b="0" i="1" dirty="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𝜒</m:t>
                    </m:r>
                    <m:r>
                      <a:rPr lang="en-GB" b="0" i="1" dirty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²=</m:t>
                    </m:r>
                    <m:f>
                      <m:fPr>
                        <m:ctrlPr>
                          <a:rPr lang="en-GB" i="1" dirty="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GB" b="0" i="1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∑</m:t>
                        </m:r>
                        <m:sSup>
                          <m:sSupPr>
                            <m:ctrlPr>
                              <a:rPr lang="en-GB" i="1" dirty="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dirty="0" err="1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𝑂</m:t>
                                </m:r>
                                <m:r>
                                  <a:rPr lang="en-GB" b="0" i="1" baseline="-25000" dirty="0" err="1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  <m:r>
                                  <a:rPr lang="en-GB" b="0" i="1" dirty="0" err="1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GB" b="0" i="1" dirty="0" err="1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𝑇𝑖𝑗</m:t>
                                </m:r>
                              </m:e>
                            </m:d>
                          </m:e>
                          <m:sup>
                            <m:r>
                              <a:rPr lang="en-GB" b="0" i="1" baseline="-25000" dirty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b="0" i="1" dirty="0" err="1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GB" b="0" i="1" baseline="-25000" dirty="0" err="1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den>
                    </m:f>
                  </m:oMath>
                </a14:m>
                <a:r>
                  <a:rPr lang="en-US" dirty="0"/>
                  <a:t>, and compare to the theoretic statistic : 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r>
                  <a:rPr lang="en-US" b="1" dirty="0"/>
                  <a:t>	Test results : </a:t>
                </a:r>
              </a:p>
              <a:p>
                <a:pPr marL="357188" indent="-342900" algn="just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AC5504-5449-466C-BFF1-348366CA1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787" y="914400"/>
                <a:ext cx="11544426" cy="55554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7E97F464-BB02-450F-9AF1-FA3BF919B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072" y="1730744"/>
            <a:ext cx="2546910" cy="5816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4AF536E-943B-4FE8-8658-C4FA06542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332" y="5178288"/>
            <a:ext cx="4557253" cy="162137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4395734-56E6-4A6C-BFFB-8D3E127A5FB1}"/>
              </a:ext>
            </a:extLst>
          </p:cNvPr>
          <p:cNvSpPr txBox="1"/>
          <p:nvPr/>
        </p:nvSpPr>
        <p:spPr>
          <a:xfrm>
            <a:off x="3997115" y="4839742"/>
            <a:ext cx="222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Non-rejection of H0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FBB1B4-9027-41A0-9E9A-2BD06F91A4F2}"/>
              </a:ext>
            </a:extLst>
          </p:cNvPr>
          <p:cNvSpPr txBox="1"/>
          <p:nvPr/>
        </p:nvSpPr>
        <p:spPr>
          <a:xfrm>
            <a:off x="6614041" y="4843792"/>
            <a:ext cx="222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Rejection of H0</a:t>
            </a:r>
          </a:p>
        </p:txBody>
      </p:sp>
    </p:spTree>
    <p:extLst>
      <p:ext uri="{BB962C8B-B14F-4D97-AF65-F5344CB8AC3E}">
        <p14:creationId xmlns:p14="http://schemas.microsoft.com/office/powerpoint/2010/main" val="418706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9D93453-2E53-4133-B7E6-2FA743EF2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88" y="340559"/>
            <a:ext cx="6268825" cy="617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03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3903</TotalTime>
  <Words>1364</Words>
  <Application>Microsoft Office PowerPoint</Application>
  <PresentationFormat>Grand écran</PresentationFormat>
  <Paragraphs>91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Calisto MT</vt:lpstr>
      <vt:lpstr>Cambria Math</vt:lpstr>
      <vt:lpstr>Wingdings 2</vt:lpstr>
      <vt:lpstr>Ardoise</vt:lpstr>
      <vt:lpstr>Présentation PowerPoint</vt:lpstr>
      <vt:lpstr>1. Introduction</vt:lpstr>
      <vt:lpstr>2. Construction of statistical tests</vt:lpstr>
      <vt:lpstr>2. Construction of statistical tests</vt:lpstr>
      <vt:lpstr>3. Characteristics of a test : </vt:lpstr>
      <vt:lpstr>3. Characteristics of a test : </vt:lpstr>
      <vt:lpstr>4. p-value : </vt:lpstr>
      <vt:lpstr>5. Application : chi-squared (χ^2) independence test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Achraf Seddik</dc:creator>
  <cp:lastModifiedBy>Achraf Seddik</cp:lastModifiedBy>
  <cp:revision>136</cp:revision>
  <dcterms:created xsi:type="dcterms:W3CDTF">2019-02-03T18:14:09Z</dcterms:created>
  <dcterms:modified xsi:type="dcterms:W3CDTF">2019-03-17T20:07:17Z</dcterms:modified>
</cp:coreProperties>
</file>